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7" r:id="rId2"/>
    <p:sldId id="258" r:id="rId3"/>
    <p:sldId id="259" r:id="rId4"/>
    <p:sldId id="260" r:id="rId5"/>
    <p:sldId id="274" r:id="rId6"/>
    <p:sldId id="261" r:id="rId7"/>
    <p:sldId id="262" r:id="rId8"/>
    <p:sldId id="263" r:id="rId9"/>
    <p:sldId id="273" r:id="rId10"/>
    <p:sldId id="264" r:id="rId11"/>
    <p:sldId id="265" r:id="rId12"/>
    <p:sldId id="275" r:id="rId13"/>
    <p:sldId id="266" r:id="rId14"/>
    <p:sldId id="267" r:id="rId15"/>
    <p:sldId id="268" r:id="rId16"/>
    <p:sldId id="276" r:id="rId17"/>
    <p:sldId id="270" r:id="rId18"/>
    <p:sldId id="271" r:id="rId19"/>
    <p:sldId id="272"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D84476-1112-4B95-BA68-E4F7290744D9}" type="datetimeFigureOut">
              <a:rPr lang="en-GB" smtClean="0"/>
              <a:t>26/11/2014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1CFA64-4CA2-4457-9482-0FA5DC4AE842}" type="slidenum">
              <a:rPr lang="en-GB" smtClean="0"/>
              <a:t>‹#›</a:t>
            </a:fld>
            <a:endParaRPr lang="en-GB"/>
          </a:p>
        </p:txBody>
      </p:sp>
    </p:spTree>
    <p:extLst>
      <p:ext uri="{BB962C8B-B14F-4D97-AF65-F5344CB8AC3E}">
        <p14:creationId xmlns:p14="http://schemas.microsoft.com/office/powerpoint/2010/main" val="2113749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(June2012-2013L fines for breaches of money-laundering regulations by estate agents.</a:t>
            </a:r>
          </a:p>
          <a:p>
            <a:r>
              <a:rPr lang="en-GB" dirty="0" smtClean="0"/>
              <a:t>Notes </a:t>
            </a:r>
            <a:r>
              <a:rPr lang="en-GB" dirty="0" err="1" smtClean="0"/>
              <a:t>sherpa</a:t>
            </a:r>
            <a:r>
              <a:rPr lang="en-GB" dirty="0" smtClean="0"/>
              <a:t> case</a:t>
            </a:r>
            <a:r>
              <a:rPr lang="en-GB" baseline="0" dirty="0" smtClean="0"/>
              <a:t> in France, Spanish Association for HR – targeted family of Equatorial Guinea in 2008</a:t>
            </a:r>
            <a:endParaRPr lang="en-GB" dirty="0"/>
          </a:p>
        </p:txBody>
      </p:sp>
      <p:sp>
        <p:nvSpPr>
          <p:cNvPr id="4" name="Slide Number Placeholder 3"/>
          <p:cNvSpPr>
            <a:spLocks noGrp="1"/>
          </p:cNvSpPr>
          <p:nvPr>
            <p:ph type="sldNum" sz="quarter" idx="10"/>
          </p:nvPr>
        </p:nvSpPr>
        <p:spPr/>
        <p:txBody>
          <a:bodyPr/>
          <a:lstStyle/>
          <a:p>
            <a:fld id="{F1F4850F-A156-4D2C-A5A9-69AE37876C9B}" type="slidenum">
              <a:rPr lang="en-GB" smtClean="0"/>
              <a:t>16</a:t>
            </a:fld>
            <a:endParaRPr lang="en-GB"/>
          </a:p>
        </p:txBody>
      </p:sp>
    </p:spTree>
    <p:extLst>
      <p:ext uri="{BB962C8B-B14F-4D97-AF65-F5344CB8AC3E}">
        <p14:creationId xmlns:p14="http://schemas.microsoft.com/office/powerpoint/2010/main" val="37843418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Rule of law, separation of powers - </a:t>
            </a:r>
            <a:endParaRPr lang="en-GB" dirty="0"/>
          </a:p>
        </p:txBody>
      </p:sp>
      <p:sp>
        <p:nvSpPr>
          <p:cNvPr id="4" name="Slide Number Placeholder 3"/>
          <p:cNvSpPr>
            <a:spLocks noGrp="1"/>
          </p:cNvSpPr>
          <p:nvPr>
            <p:ph type="sldNum" sz="quarter" idx="10"/>
          </p:nvPr>
        </p:nvSpPr>
        <p:spPr/>
        <p:txBody>
          <a:bodyPr/>
          <a:lstStyle/>
          <a:p>
            <a:fld id="{F1F4850F-A156-4D2C-A5A9-69AE37876C9B}" type="slidenum">
              <a:rPr lang="en-GB" smtClean="0"/>
              <a:t>19</a:t>
            </a:fld>
            <a:endParaRPr lang="en-GB"/>
          </a:p>
        </p:txBody>
      </p:sp>
    </p:spTree>
    <p:extLst>
      <p:ext uri="{BB962C8B-B14F-4D97-AF65-F5344CB8AC3E}">
        <p14:creationId xmlns:p14="http://schemas.microsoft.com/office/powerpoint/2010/main" val="6392754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1AB1567-56CA-4D29-B718-5B700FE456AA}" type="datetimeFigureOut">
              <a:rPr lang="en-GB" smtClean="0"/>
              <a:t>26/11/2014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2F7BD7-42B4-46A2-843D-03882BE7CF47}"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AB1567-56CA-4D29-B718-5B700FE456AA}" type="datetimeFigureOut">
              <a:rPr lang="en-GB" smtClean="0"/>
              <a:t>26/11/2014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2F7BD7-42B4-46A2-843D-03882BE7CF47}"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AB1567-56CA-4D29-B718-5B700FE456AA}" type="datetimeFigureOut">
              <a:rPr lang="en-GB" smtClean="0"/>
              <a:t>26/11/2014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2F7BD7-42B4-46A2-843D-03882BE7CF47}"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AB1567-56CA-4D29-B718-5B700FE456AA}" type="datetimeFigureOut">
              <a:rPr lang="en-GB" smtClean="0"/>
              <a:t>26/11/2014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2F7BD7-42B4-46A2-843D-03882BE7CF47}"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1AB1567-56CA-4D29-B718-5B700FE456AA}" type="datetimeFigureOut">
              <a:rPr lang="en-GB" smtClean="0"/>
              <a:t>26/11/2014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2F7BD7-42B4-46A2-843D-03882BE7CF47}"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1AB1567-56CA-4D29-B718-5B700FE456AA}" type="datetimeFigureOut">
              <a:rPr lang="en-GB" smtClean="0"/>
              <a:t>26/11/2014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52F7BD7-42B4-46A2-843D-03882BE7CF47}"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1AB1567-56CA-4D29-B718-5B700FE456AA}" type="datetimeFigureOut">
              <a:rPr lang="en-GB" smtClean="0"/>
              <a:t>26/11/2014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52F7BD7-42B4-46A2-843D-03882BE7CF47}"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1AB1567-56CA-4D29-B718-5B700FE456AA}" type="datetimeFigureOut">
              <a:rPr lang="en-GB" smtClean="0"/>
              <a:t>26/11/2014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52F7BD7-42B4-46A2-843D-03882BE7CF47}"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AB1567-56CA-4D29-B718-5B700FE456AA}" type="datetimeFigureOut">
              <a:rPr lang="en-GB" smtClean="0"/>
              <a:t>26/11/2014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52F7BD7-42B4-46A2-843D-03882BE7CF47}"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AB1567-56CA-4D29-B718-5B700FE456AA}" type="datetimeFigureOut">
              <a:rPr lang="en-GB" smtClean="0"/>
              <a:t>26/11/2014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52F7BD7-42B4-46A2-843D-03882BE7CF47}" type="slidenum">
              <a:rPr lang="en-GB" smtClean="0"/>
              <a:t>‹#›</a:t>
            </a:fld>
            <a:endParaRPr lang="en-GB"/>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41AB1567-56CA-4D29-B718-5B700FE456AA}" type="datetimeFigureOut">
              <a:rPr lang="en-GB" smtClean="0"/>
              <a:t>26/11/2014</a:t>
            </a:fld>
            <a:endParaRPr lang="en-GB"/>
          </a:p>
        </p:txBody>
      </p:sp>
      <p:sp>
        <p:nvSpPr>
          <p:cNvPr id="9" name="Slide Number Placeholder 8"/>
          <p:cNvSpPr>
            <a:spLocks noGrp="1"/>
          </p:cNvSpPr>
          <p:nvPr>
            <p:ph type="sldNum" sz="quarter" idx="11"/>
          </p:nvPr>
        </p:nvSpPr>
        <p:spPr/>
        <p:txBody>
          <a:bodyPr/>
          <a:lstStyle/>
          <a:p>
            <a:fld id="{952F7BD7-42B4-46A2-843D-03882BE7CF47}" type="slidenum">
              <a:rPr lang="en-GB" smtClean="0"/>
              <a:t>‹#›</a:t>
            </a:fld>
            <a:endParaRPr lang="en-GB"/>
          </a:p>
        </p:txBody>
      </p:sp>
      <p:sp>
        <p:nvSpPr>
          <p:cNvPr id="10" name="Footer Placeholder 9"/>
          <p:cNvSpPr>
            <a:spLocks noGrp="1"/>
          </p:cNvSpPr>
          <p:nvPr>
            <p:ph type="ftr" sz="quarter" idx="12"/>
          </p:nvPr>
        </p:nvSpPr>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952F7BD7-42B4-46A2-843D-03882BE7CF47}" type="slidenum">
              <a:rPr lang="en-GB" smtClean="0"/>
              <a:t>‹#›</a:t>
            </a:fld>
            <a:endParaRPr lang="en-GB"/>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GB"/>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41AB1567-56CA-4D29-B718-5B700FE456AA}" type="datetimeFigureOut">
              <a:rPr lang="en-GB" smtClean="0"/>
              <a:t>26/11/2014</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980728"/>
            <a:ext cx="7620000" cy="1143000"/>
          </a:xfrm>
        </p:spPr>
        <p:txBody>
          <a:bodyPr>
            <a:normAutofit fontScale="90000"/>
          </a:bodyPr>
          <a:lstStyle/>
          <a:p>
            <a:pPr algn="ctr"/>
            <a:r>
              <a:rPr lang="en-GB" dirty="0" smtClean="0"/>
              <a:t>Corruption in Uzbekistan: Political Context and Institutional Practice</a:t>
            </a:r>
            <a:br>
              <a:rPr lang="en-GB" dirty="0" smtClean="0"/>
            </a:br>
            <a:r>
              <a:rPr lang="en-GB" dirty="0" smtClean="0"/>
              <a:t/>
            </a:r>
            <a:br>
              <a:rPr lang="en-GB" dirty="0" smtClean="0"/>
            </a:br>
            <a:r>
              <a:rPr lang="en-GB" sz="3900" dirty="0" smtClean="0"/>
              <a:t>David Lewis</a:t>
            </a:r>
            <a:endParaRPr lang="en-GB" sz="3900" dirty="0"/>
          </a:p>
        </p:txBody>
      </p:sp>
      <p:sp>
        <p:nvSpPr>
          <p:cNvPr id="4" name="Content Placeholder 3"/>
          <p:cNvSpPr>
            <a:spLocks noGrp="1"/>
          </p:cNvSpPr>
          <p:nvPr>
            <p:ph idx="1"/>
          </p:nvPr>
        </p:nvSpPr>
        <p:spPr>
          <a:xfrm>
            <a:off x="323528" y="3212976"/>
            <a:ext cx="7962947" cy="3389306"/>
          </a:xfrm>
        </p:spPr>
        <p:txBody>
          <a:bodyPr>
            <a:normAutofit fontScale="92500" lnSpcReduction="10000"/>
          </a:bodyPr>
          <a:lstStyle/>
          <a:p>
            <a:r>
              <a:rPr lang="en-GB" sz="2800" i="1" dirty="0" smtClean="0"/>
              <a:t>“Raiding the Coffers, Violating Rights”: A Conference on Corruption and its Impact on Human Rights in the Post-Soviet World: A Challenge of Domestic and  International Perspectives</a:t>
            </a:r>
          </a:p>
          <a:p>
            <a:endParaRPr lang="en-GB" dirty="0"/>
          </a:p>
          <a:p>
            <a:r>
              <a:rPr lang="en-GB" sz="2600" dirty="0" smtClean="0"/>
              <a:t>Bern, Switzerland, 26-27 November 2014</a:t>
            </a:r>
          </a:p>
          <a:p>
            <a:endParaRPr lang="en-GB" dirty="0" smtClean="0"/>
          </a:p>
          <a:p>
            <a:r>
              <a:rPr lang="en-GB" dirty="0" smtClean="0"/>
              <a:t>Dr David Lewis, Department of Politics, University of Exeter (d.lewis@exeter.ac.uk)</a:t>
            </a:r>
            <a:endParaRPr lang="en-GB" dirty="0"/>
          </a:p>
        </p:txBody>
      </p:sp>
    </p:spTree>
    <p:extLst>
      <p:ext uri="{BB962C8B-B14F-4D97-AF65-F5344CB8AC3E}">
        <p14:creationId xmlns:p14="http://schemas.microsoft.com/office/powerpoint/2010/main" val="16534354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 State </a:t>
            </a:r>
            <a:r>
              <a:rPr lang="en-GB" dirty="0" smtClean="0"/>
              <a:t>and public finance</a:t>
            </a:r>
            <a:endParaRPr lang="en-GB" dirty="0"/>
          </a:p>
        </p:txBody>
      </p:sp>
      <p:sp>
        <p:nvSpPr>
          <p:cNvPr id="3" name="Content Placeholder 2"/>
          <p:cNvSpPr>
            <a:spLocks noGrp="1"/>
          </p:cNvSpPr>
          <p:nvPr>
            <p:ph idx="1"/>
          </p:nvPr>
        </p:nvSpPr>
        <p:spPr/>
        <p:txBody>
          <a:bodyPr>
            <a:normAutofit fontScale="92500" lnSpcReduction="20000"/>
          </a:bodyPr>
          <a:lstStyle/>
          <a:p>
            <a:r>
              <a:rPr lang="en-GB" b="1" dirty="0"/>
              <a:t>Kickbacks and tender fixing in state procurement</a:t>
            </a:r>
          </a:p>
          <a:p>
            <a:pPr lvl="1"/>
            <a:r>
              <a:rPr lang="en-GB" dirty="0"/>
              <a:t>No law on state procurement, but some recent </a:t>
            </a:r>
            <a:r>
              <a:rPr lang="en-GB" dirty="0" smtClean="0"/>
              <a:t>reforms</a:t>
            </a:r>
          </a:p>
          <a:p>
            <a:pPr lvl="1"/>
            <a:r>
              <a:rPr lang="en-GB" dirty="0" smtClean="0"/>
              <a:t>Tenders open to abuse, fixing in favour of selected </a:t>
            </a:r>
            <a:r>
              <a:rPr lang="en-GB" dirty="0" smtClean="0"/>
              <a:t>applicants</a:t>
            </a:r>
          </a:p>
          <a:p>
            <a:r>
              <a:rPr lang="en-GB" b="1" dirty="0" smtClean="0"/>
              <a:t>Land </a:t>
            </a:r>
            <a:r>
              <a:rPr lang="en-GB" b="1" dirty="0" smtClean="0"/>
              <a:t>use and leasing</a:t>
            </a:r>
          </a:p>
          <a:p>
            <a:pPr marL="708660" lvl="2">
              <a:buClr>
                <a:schemeClr val="accent1"/>
              </a:buClr>
            </a:pPr>
            <a:r>
              <a:rPr lang="en-US" sz="2100" dirty="0"/>
              <a:t>Frequent reports of human rights abuses </a:t>
            </a:r>
            <a:r>
              <a:rPr lang="en-US" sz="2100" dirty="0" smtClean="0"/>
              <a:t>against farmers, human rights defenders in </a:t>
            </a:r>
            <a:r>
              <a:rPr lang="en-US" sz="2100" dirty="0"/>
              <a:t>this area</a:t>
            </a:r>
            <a:endParaRPr lang="en-GB" sz="2100" dirty="0"/>
          </a:p>
          <a:p>
            <a:pPr lvl="2"/>
            <a:r>
              <a:rPr lang="en-US" dirty="0" smtClean="0"/>
              <a:t>In </a:t>
            </a:r>
            <a:r>
              <a:rPr lang="en-US" dirty="0"/>
              <a:t>November 2013 the hokim of </a:t>
            </a:r>
            <a:r>
              <a:rPr lang="en-GB" dirty="0"/>
              <a:t>Shakhrisabz </a:t>
            </a:r>
            <a:r>
              <a:rPr lang="en-US" i="1" dirty="0"/>
              <a:t>rayon</a:t>
            </a:r>
            <a:r>
              <a:rPr lang="en-US" dirty="0"/>
              <a:t>, Qashqadaryo, was sentenced to 11 years in prison for corruption, including receiving over US$250,000 in bribes. </a:t>
            </a:r>
            <a:endParaRPr lang="en-US" dirty="0" smtClean="0"/>
          </a:p>
          <a:p>
            <a:r>
              <a:rPr lang="en-GB" b="1" dirty="0" smtClean="0"/>
              <a:t>Budgetary fraud through phoney bankruptcies</a:t>
            </a:r>
          </a:p>
          <a:p>
            <a:pPr lvl="1"/>
            <a:r>
              <a:rPr lang="en-GB" dirty="0"/>
              <a:t>I</a:t>
            </a:r>
            <a:r>
              <a:rPr lang="en-GB" dirty="0" smtClean="0"/>
              <a:t>n </a:t>
            </a:r>
            <a:r>
              <a:rPr lang="en-GB" dirty="0"/>
              <a:t>2009-2012  companies that went bankrupt owed the state budget ​​about 3,500bn Uzbek soms (US$1.47bn). </a:t>
            </a:r>
            <a:endParaRPr lang="en-GB" dirty="0" smtClean="0"/>
          </a:p>
          <a:p>
            <a:r>
              <a:rPr lang="en-GB" b="1" dirty="0" smtClean="0"/>
              <a:t>Extra-budgetary funds</a:t>
            </a:r>
          </a:p>
          <a:p>
            <a:pPr lvl="1"/>
            <a:r>
              <a:rPr lang="en-GB" dirty="0" smtClean="0"/>
              <a:t>Opaque extra-budgetary funds with no public oversight</a:t>
            </a:r>
          </a:p>
          <a:p>
            <a:pPr lvl="1"/>
            <a:r>
              <a:rPr lang="en-GB" dirty="0"/>
              <a:t>Fund for Reconstruction and Development (FRD</a:t>
            </a:r>
            <a:r>
              <a:rPr lang="en-GB" dirty="0" smtClean="0"/>
              <a:t>)</a:t>
            </a:r>
          </a:p>
          <a:p>
            <a:pPr lvl="1"/>
            <a:r>
              <a:rPr lang="en-GB" b="1" i="1" dirty="0" err="1" smtClean="0"/>
              <a:t>Selkhozfond</a:t>
            </a:r>
            <a:r>
              <a:rPr lang="en-GB" dirty="0" smtClean="0"/>
              <a:t> – repository for revenues from cotton</a:t>
            </a:r>
            <a:endParaRPr lang="en-GB" dirty="0"/>
          </a:p>
          <a:p>
            <a:pPr lvl="1"/>
            <a:endParaRPr lang="en-GB" dirty="0" smtClean="0"/>
          </a:p>
          <a:p>
            <a:endParaRPr lang="en-GB" dirty="0"/>
          </a:p>
        </p:txBody>
      </p:sp>
    </p:spTree>
    <p:extLst>
      <p:ext uri="{BB962C8B-B14F-4D97-AF65-F5344CB8AC3E}">
        <p14:creationId xmlns:p14="http://schemas.microsoft.com/office/powerpoint/2010/main" val="31677843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Kickbacks</a:t>
            </a:r>
            <a:endParaRPr lang="en-GB" dirty="0"/>
          </a:p>
        </p:txBody>
      </p:sp>
      <p:sp>
        <p:nvSpPr>
          <p:cNvPr id="3" name="Content Placeholder 2"/>
          <p:cNvSpPr>
            <a:spLocks noGrp="1"/>
          </p:cNvSpPr>
          <p:nvPr>
            <p:ph sz="half" idx="1"/>
          </p:nvPr>
        </p:nvSpPr>
        <p:spPr>
          <a:xfrm>
            <a:off x="251521" y="1268760"/>
            <a:ext cx="4176462" cy="5589240"/>
          </a:xfrm>
        </p:spPr>
        <p:txBody>
          <a:bodyPr>
            <a:normAutofit fontScale="55000" lnSpcReduction="20000"/>
          </a:bodyPr>
          <a:lstStyle/>
          <a:p>
            <a:r>
              <a:rPr lang="en-GB" sz="3300" dirty="0"/>
              <a:t> In 2011 </a:t>
            </a:r>
            <a:r>
              <a:rPr lang="en-GB" sz="3300" b="1" dirty="0"/>
              <a:t>Daimler AG </a:t>
            </a:r>
            <a:r>
              <a:rPr lang="en-GB" sz="3300" b="1" dirty="0" smtClean="0"/>
              <a:t> </a:t>
            </a:r>
            <a:r>
              <a:rPr lang="en-GB" sz="3300" dirty="0" smtClean="0"/>
              <a:t>agreed </a:t>
            </a:r>
            <a:r>
              <a:rPr lang="en-GB" sz="3300" dirty="0"/>
              <a:t>with the US Department of Justice to pay US$93.6 million in criminal fines and penalties  in relation to bribes paid to government officials in at least 22 countries  </a:t>
            </a:r>
            <a:endParaRPr lang="en-GB" sz="3300" dirty="0" smtClean="0"/>
          </a:p>
          <a:p>
            <a:r>
              <a:rPr lang="en-GB" sz="3300" dirty="0" smtClean="0"/>
              <a:t>In Uzbekistan Daimler’s </a:t>
            </a:r>
            <a:r>
              <a:rPr lang="en-GB" sz="3300" dirty="0"/>
              <a:t>Evobus subsidiary </a:t>
            </a:r>
            <a:endParaRPr lang="en-GB" sz="3300" dirty="0" smtClean="0"/>
          </a:p>
          <a:p>
            <a:endParaRPr lang="en-GB" dirty="0" smtClean="0"/>
          </a:p>
          <a:p>
            <a:pPr lvl="1"/>
            <a:r>
              <a:rPr lang="en-GB" sz="3300" b="1" dirty="0" smtClean="0"/>
              <a:t>paid </a:t>
            </a:r>
            <a:r>
              <a:rPr lang="en-GB" sz="3300" b="1" dirty="0"/>
              <a:t>approximately €3.5m in ‘improper payments</a:t>
            </a:r>
            <a:r>
              <a:rPr lang="en-GB" sz="3300" dirty="0"/>
              <a:t>’ to shell companies set up by government officials to secure a contract worth </a:t>
            </a:r>
            <a:r>
              <a:rPr lang="en-GB" sz="3300" b="1" dirty="0"/>
              <a:t>€37,415,070 </a:t>
            </a:r>
            <a:r>
              <a:rPr lang="en-GB" sz="3300" dirty="0"/>
              <a:t>to sell 302 buses and four vans to an Uzbek government agency. </a:t>
            </a:r>
            <a:endParaRPr lang="en-GB" sz="3300" dirty="0" smtClean="0"/>
          </a:p>
          <a:p>
            <a:pPr lvl="1"/>
            <a:endParaRPr lang="en-GB" sz="3300" dirty="0" smtClean="0"/>
          </a:p>
          <a:p>
            <a:pPr lvl="1"/>
            <a:r>
              <a:rPr lang="en-GB" sz="3300" dirty="0" smtClean="0"/>
              <a:t>Used ‘</a:t>
            </a:r>
            <a:r>
              <a:rPr lang="en-GB" sz="3300" b="1" dirty="0" smtClean="0"/>
              <a:t>phony </a:t>
            </a:r>
            <a:r>
              <a:rPr lang="en-GB" sz="3300" b="1" dirty="0"/>
              <a:t>consulting agreements’ </a:t>
            </a:r>
            <a:r>
              <a:rPr lang="en-GB" sz="3300" dirty="0"/>
              <a:t>with shell </a:t>
            </a:r>
            <a:r>
              <a:rPr lang="en-GB" sz="3300" dirty="0" smtClean="0"/>
              <a:t>companies, funds paid to </a:t>
            </a:r>
            <a:r>
              <a:rPr lang="en-GB" sz="3300" dirty="0"/>
              <a:t>bank accounts in the UK and Switzerland held by companies registered in the British Virgin Islands</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3" y="1268760"/>
            <a:ext cx="4608231" cy="3096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694370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Tenders</a:t>
            </a:r>
            <a:endParaRPr lang="en-GB" dirty="0"/>
          </a:p>
        </p:txBody>
      </p:sp>
      <p:sp>
        <p:nvSpPr>
          <p:cNvPr id="3" name="Content Placeholder 2"/>
          <p:cNvSpPr>
            <a:spLocks noGrp="1"/>
          </p:cNvSpPr>
          <p:nvPr>
            <p:ph idx="1"/>
          </p:nvPr>
        </p:nvSpPr>
        <p:spPr/>
        <p:txBody>
          <a:bodyPr>
            <a:normAutofit lnSpcReduction="10000"/>
          </a:bodyPr>
          <a:lstStyle/>
          <a:p>
            <a:r>
              <a:rPr lang="en-GB" b="1" dirty="0"/>
              <a:t>Tenaris:</a:t>
            </a:r>
            <a:r>
              <a:rPr lang="en-GB" dirty="0"/>
              <a:t> </a:t>
            </a:r>
            <a:r>
              <a:rPr lang="en-US" dirty="0"/>
              <a:t>global pipe supplier </a:t>
            </a:r>
            <a:r>
              <a:rPr lang="en-US" dirty="0" smtClean="0"/>
              <a:t>to </a:t>
            </a:r>
            <a:r>
              <a:rPr lang="en-US" dirty="0"/>
              <a:t>oil and gas industries</a:t>
            </a:r>
            <a:endParaRPr lang="en-GB" dirty="0" smtClean="0"/>
          </a:p>
          <a:p>
            <a:r>
              <a:rPr lang="en-US" dirty="0" smtClean="0"/>
              <a:t>2011 deal with US </a:t>
            </a:r>
            <a:r>
              <a:rPr lang="en-US" dirty="0"/>
              <a:t>Department of </a:t>
            </a:r>
            <a:r>
              <a:rPr lang="en-US" dirty="0" smtClean="0"/>
              <a:t>Justice:  </a:t>
            </a:r>
            <a:r>
              <a:rPr lang="en-US" dirty="0" smtClean="0"/>
              <a:t>Tenaris ‘</a:t>
            </a:r>
            <a:r>
              <a:rPr lang="en-GB" i="1" dirty="0"/>
              <a:t>admitted that its employees and agents offered and made improper payments to officials of OJSC O’ztashqineftgaz (OAO), an Uzbekistan state-controlled oil and gas production </a:t>
            </a:r>
            <a:r>
              <a:rPr lang="en-GB" i="1" dirty="0" smtClean="0"/>
              <a:t>company</a:t>
            </a:r>
            <a:r>
              <a:rPr lang="en-GB" dirty="0" smtClean="0"/>
              <a:t>’</a:t>
            </a:r>
          </a:p>
          <a:p>
            <a:r>
              <a:rPr lang="en-GB" dirty="0" smtClean="0"/>
              <a:t>Agent received </a:t>
            </a:r>
            <a:r>
              <a:rPr lang="en-GB" b="1" dirty="0" smtClean="0"/>
              <a:t>3-3.5% of contract </a:t>
            </a:r>
            <a:r>
              <a:rPr lang="en-GB" dirty="0" smtClean="0"/>
              <a:t>worth to persuade tender officials to open bids illegally, and allow Tenaris to submit lower bid to win the tender </a:t>
            </a:r>
            <a:endParaRPr lang="en-GB" dirty="0" smtClean="0"/>
          </a:p>
          <a:p>
            <a:pPr lvl="1"/>
            <a:r>
              <a:rPr lang="en-US" i="1" dirty="0"/>
              <a:t>“So dirty game is when . . . people from the [OAO] tender department ... can carefully open required bids and check the prices and deliveries of competitors and advise you where you need to be lower and where you need to be higher ... </a:t>
            </a:r>
            <a:r>
              <a:rPr lang="en-US" i="1" dirty="0" smtClean="0"/>
              <a:t> this </a:t>
            </a:r>
            <a:r>
              <a:rPr lang="en-US" i="1" dirty="0"/>
              <a:t>dirty service is expensive .....”</a:t>
            </a:r>
            <a:endParaRPr lang="en-GB" i="1" dirty="0"/>
          </a:p>
          <a:p>
            <a:pPr lvl="2"/>
            <a:r>
              <a:rPr lang="en-GB" dirty="0"/>
              <a:t>Department of Justice, 'Re: Tenaris',  p. A2</a:t>
            </a:r>
          </a:p>
          <a:p>
            <a:endParaRPr lang="en-GB" dirty="0"/>
          </a:p>
          <a:p>
            <a:endParaRPr lang="en-GB" dirty="0"/>
          </a:p>
        </p:txBody>
      </p:sp>
    </p:spTree>
    <p:extLst>
      <p:ext uri="{BB962C8B-B14F-4D97-AF65-F5344CB8AC3E}">
        <p14:creationId xmlns:p14="http://schemas.microsoft.com/office/powerpoint/2010/main" val="39453780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3. Customs </a:t>
            </a:r>
            <a:r>
              <a:rPr lang="en-GB" dirty="0" smtClean="0"/>
              <a:t>and cross-border </a:t>
            </a:r>
            <a:endParaRPr lang="en-GB" dirty="0"/>
          </a:p>
        </p:txBody>
      </p:sp>
      <p:sp>
        <p:nvSpPr>
          <p:cNvPr id="3" name="Content Placeholder 2"/>
          <p:cNvSpPr>
            <a:spLocks noGrp="1"/>
          </p:cNvSpPr>
          <p:nvPr>
            <p:ph idx="1"/>
          </p:nvPr>
        </p:nvSpPr>
        <p:spPr/>
        <p:txBody>
          <a:bodyPr>
            <a:normAutofit fontScale="85000" lnSpcReduction="20000"/>
          </a:bodyPr>
          <a:lstStyle/>
          <a:p>
            <a:r>
              <a:rPr lang="en-GB" dirty="0"/>
              <a:t>According to the World Bank, Uzbekistan is </a:t>
            </a:r>
            <a:r>
              <a:rPr lang="en-GB" b="1" dirty="0"/>
              <a:t>the worst country in the world for cross-border trade</a:t>
            </a:r>
            <a:r>
              <a:rPr lang="en-GB" dirty="0"/>
              <a:t>, achieving 189</a:t>
            </a:r>
            <a:r>
              <a:rPr lang="en-GB" baseline="30000" dirty="0"/>
              <a:t>th</a:t>
            </a:r>
            <a:r>
              <a:rPr lang="en-GB" dirty="0"/>
              <a:t> place in the ‘Trading Across Borders’ index</a:t>
            </a:r>
            <a:r>
              <a:rPr lang="en-GB" dirty="0" smtClean="0"/>
              <a:t>.</a:t>
            </a:r>
          </a:p>
          <a:p>
            <a:r>
              <a:rPr lang="en-GB" dirty="0" smtClean="0"/>
              <a:t>Widespread corruption encouraged by complex and punitive tariff system</a:t>
            </a:r>
          </a:p>
          <a:p>
            <a:pPr lvl="1"/>
            <a:r>
              <a:rPr lang="en-GB" dirty="0" smtClean="0"/>
              <a:t>Multiple loopholes encourage traders to use bribery to cross border</a:t>
            </a:r>
          </a:p>
          <a:p>
            <a:pPr lvl="1"/>
            <a:r>
              <a:rPr lang="en-GB" dirty="0" smtClean="0"/>
              <a:t>Corruption in some cases </a:t>
            </a:r>
            <a:r>
              <a:rPr lang="en-GB" dirty="0" smtClean="0"/>
              <a:t> a </a:t>
            </a:r>
            <a:r>
              <a:rPr lang="en-GB" dirty="0" smtClean="0"/>
              <a:t>way for local traders to cope with state closures of borders or high tariff regimes</a:t>
            </a:r>
          </a:p>
          <a:p>
            <a:r>
              <a:rPr lang="en-GB" dirty="0" smtClean="0"/>
              <a:t>Corrupt, high-tariff regime allows highly lucrative </a:t>
            </a:r>
            <a:r>
              <a:rPr lang="en-GB" b="1" dirty="0" smtClean="0"/>
              <a:t>monopoly control </a:t>
            </a:r>
            <a:r>
              <a:rPr lang="en-GB" dirty="0" smtClean="0"/>
              <a:t>of key trade sectors by well-connected companies</a:t>
            </a:r>
          </a:p>
          <a:p>
            <a:r>
              <a:rPr lang="en-GB" dirty="0" smtClean="0"/>
              <a:t>Arrests in 2014: </a:t>
            </a:r>
          </a:p>
          <a:p>
            <a:pPr lvl="1"/>
            <a:r>
              <a:rPr lang="en-GB" dirty="0" smtClean="0"/>
              <a:t>In </a:t>
            </a:r>
            <a:r>
              <a:rPr lang="en-GB" dirty="0"/>
              <a:t>September 2014 a group of </a:t>
            </a:r>
            <a:r>
              <a:rPr lang="en-GB" dirty="0" smtClean="0"/>
              <a:t>customs officials, headed by </a:t>
            </a:r>
            <a:r>
              <a:rPr lang="en-GB" dirty="0"/>
              <a:t>Colonel Sirojiddin Gulamov, head of the </a:t>
            </a:r>
            <a:r>
              <a:rPr lang="en-GB" b="1" dirty="0"/>
              <a:t>State Customs Committee </a:t>
            </a:r>
            <a:r>
              <a:rPr lang="en-GB" dirty="0"/>
              <a:t>for Tashkent region, </a:t>
            </a:r>
            <a:r>
              <a:rPr lang="en-GB" dirty="0" smtClean="0"/>
              <a:t>was </a:t>
            </a:r>
            <a:r>
              <a:rPr lang="en-GB" dirty="0"/>
              <a:t>arrested and charged under Article 31 (‘receiving bribes’). </a:t>
            </a:r>
            <a:endParaRPr lang="en-GB" dirty="0" smtClean="0"/>
          </a:p>
          <a:p>
            <a:pPr lvl="1"/>
            <a:r>
              <a:rPr lang="en-GB" dirty="0" smtClean="0"/>
              <a:t>accusations outlined </a:t>
            </a:r>
            <a:r>
              <a:rPr lang="en-GB" dirty="0"/>
              <a:t>typical vertical corruption structure in which, it was alleged, Gulamov headed a system which collected money from subordinates and appointed his own people to management posts. The figures involved were allegedly </a:t>
            </a:r>
            <a:r>
              <a:rPr lang="en-GB" b="1" dirty="0"/>
              <a:t>'four </a:t>
            </a:r>
            <a:r>
              <a:rPr lang="en-GB" b="1" dirty="0" smtClean="0"/>
              <a:t>or </a:t>
            </a:r>
            <a:r>
              <a:rPr lang="en-GB" b="1" dirty="0"/>
              <a:t>five-figure sums in US dollars'' </a:t>
            </a:r>
          </a:p>
        </p:txBody>
      </p:sp>
    </p:spTree>
    <p:extLst>
      <p:ext uri="{BB962C8B-B14F-4D97-AF65-F5344CB8AC3E}">
        <p14:creationId xmlns:p14="http://schemas.microsoft.com/office/powerpoint/2010/main" val="42121274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Currency exchange </a:t>
            </a:r>
            <a:endParaRPr lang="en-GB" dirty="0"/>
          </a:p>
        </p:txBody>
      </p:sp>
      <p:sp>
        <p:nvSpPr>
          <p:cNvPr id="3" name="Content Placeholder 2"/>
          <p:cNvSpPr>
            <a:spLocks noGrp="1"/>
          </p:cNvSpPr>
          <p:nvPr>
            <p:ph idx="1"/>
          </p:nvPr>
        </p:nvSpPr>
        <p:spPr/>
        <p:txBody>
          <a:bodyPr>
            <a:normAutofit/>
          </a:bodyPr>
          <a:lstStyle/>
          <a:p>
            <a:r>
              <a:rPr lang="en-GB" dirty="0" smtClean="0"/>
              <a:t>Access to hard currency highly restricted; in practice </a:t>
            </a:r>
            <a:r>
              <a:rPr lang="en-GB" dirty="0" smtClean="0"/>
              <a:t>Uzbek sum </a:t>
            </a:r>
            <a:r>
              <a:rPr lang="en-GB" dirty="0" smtClean="0"/>
              <a:t>is </a:t>
            </a:r>
            <a:r>
              <a:rPr lang="en-GB" b="1" dirty="0" smtClean="0"/>
              <a:t>not freely convertible</a:t>
            </a:r>
          </a:p>
          <a:p>
            <a:r>
              <a:rPr lang="en-GB" dirty="0" smtClean="0"/>
              <a:t>Companies apply to NBU for official exchange, but can wait for more than a year to receive foreign currency (accounts frozen while they wait)</a:t>
            </a:r>
          </a:p>
          <a:p>
            <a:r>
              <a:rPr lang="en-GB" dirty="0" smtClean="0"/>
              <a:t>Access is determined by opaque procedures that provide some  companies with preferential treatment: anecdotal evidence that  corruption is rife throughout system</a:t>
            </a:r>
          </a:p>
          <a:p>
            <a:r>
              <a:rPr lang="en-GB" dirty="0" smtClean="0"/>
              <a:t>Companies appeal to their political patrons to achieve convertibility; some are forced to use the black market, which is unofficially regulated by the state (but is illegal)</a:t>
            </a:r>
          </a:p>
          <a:p>
            <a:r>
              <a:rPr lang="en-GB" dirty="0" smtClean="0"/>
              <a:t>Restricting access to foreign currency for foreign investors is a further way of applying pressure </a:t>
            </a:r>
          </a:p>
          <a:p>
            <a:endParaRPr lang="en-GB" dirty="0" smtClean="0"/>
          </a:p>
          <a:p>
            <a:endParaRPr lang="en-GB" dirty="0"/>
          </a:p>
        </p:txBody>
      </p:sp>
    </p:spTree>
    <p:extLst>
      <p:ext uri="{BB962C8B-B14F-4D97-AF65-F5344CB8AC3E}">
        <p14:creationId xmlns:p14="http://schemas.microsoft.com/office/powerpoint/2010/main" val="31076098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Onshore/Offshore</a:t>
            </a:r>
            <a:endParaRPr lang="en-GB" dirty="0"/>
          </a:p>
        </p:txBody>
      </p:sp>
      <p:pic>
        <p:nvPicPr>
          <p:cNvPr id="4" name="Content Placeholder 3"/>
          <p:cNvPicPr>
            <a:picLocks noGrp="1"/>
          </p:cNvPicPr>
          <p:nvPr>
            <p:ph idx="1"/>
          </p:nvPr>
        </p:nvPicPr>
        <p:blipFill rotWithShape="1">
          <a:blip r:embed="rId2">
            <a:extLst>
              <a:ext uri="{28A0092B-C50C-407E-A947-70E740481C1C}">
                <a14:useLocalDpi xmlns:a14="http://schemas.microsoft.com/office/drawing/2010/main" val="0"/>
              </a:ext>
            </a:extLst>
          </a:blip>
          <a:srcRect b="3078"/>
          <a:stretch/>
        </p:blipFill>
        <p:spPr bwMode="auto">
          <a:xfrm>
            <a:off x="467544" y="1124744"/>
            <a:ext cx="7992888" cy="558924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037358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Banking/Property</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April </a:t>
            </a:r>
            <a:r>
              <a:rPr lang="en-GB" dirty="0"/>
              <a:t>2013 </a:t>
            </a:r>
            <a:r>
              <a:rPr lang="en-GB" dirty="0" smtClean="0"/>
              <a:t>Norwegian </a:t>
            </a:r>
            <a:r>
              <a:rPr lang="en-GB" dirty="0"/>
              <a:t>financial regulator issued </a:t>
            </a:r>
            <a:r>
              <a:rPr lang="en-GB" dirty="0" smtClean="0"/>
              <a:t> </a:t>
            </a:r>
            <a:r>
              <a:rPr lang="en-GB" dirty="0"/>
              <a:t>written warning and fine to </a:t>
            </a:r>
            <a:r>
              <a:rPr lang="en-GB" b="1" dirty="0"/>
              <a:t>Nordea </a:t>
            </a:r>
            <a:r>
              <a:rPr lang="en-GB" b="1" dirty="0" smtClean="0"/>
              <a:t>bank</a:t>
            </a:r>
          </a:p>
          <a:p>
            <a:pPr lvl="1"/>
            <a:r>
              <a:rPr lang="en-GB" dirty="0" smtClean="0"/>
              <a:t>The bank failed </a:t>
            </a:r>
            <a:r>
              <a:rPr lang="en-GB" dirty="0"/>
              <a:t>to carry out adequate due diligence on an account opened by Gayane Avakyan on behalf of Takilant. </a:t>
            </a:r>
            <a:endParaRPr lang="en-GB" dirty="0" smtClean="0"/>
          </a:p>
          <a:p>
            <a:pPr lvl="1"/>
            <a:r>
              <a:rPr lang="en-GB" dirty="0" smtClean="0"/>
              <a:t>Takilant </a:t>
            </a:r>
            <a:r>
              <a:rPr lang="en-GB" dirty="0"/>
              <a:t>paid 200m SEK to this account in a series of six transactions. The bank carried out no further due diligence </a:t>
            </a:r>
            <a:r>
              <a:rPr lang="en-GB" dirty="0" smtClean="0"/>
              <a:t>after the </a:t>
            </a:r>
            <a:r>
              <a:rPr lang="en-GB" dirty="0"/>
              <a:t>account was opened, </a:t>
            </a:r>
            <a:r>
              <a:rPr lang="en-GB" dirty="0" smtClean="0"/>
              <a:t>despite:</a:t>
            </a:r>
          </a:p>
          <a:p>
            <a:pPr lvl="2"/>
            <a:r>
              <a:rPr lang="en-GB" dirty="0"/>
              <a:t>L</a:t>
            </a:r>
            <a:r>
              <a:rPr lang="en-GB" dirty="0" smtClean="0"/>
              <a:t>arge </a:t>
            </a:r>
            <a:r>
              <a:rPr lang="en-GB" dirty="0"/>
              <a:t>sums being transferred from a Gibraltar-registered offshore </a:t>
            </a:r>
            <a:r>
              <a:rPr lang="en-GB" dirty="0" smtClean="0"/>
              <a:t>company</a:t>
            </a:r>
          </a:p>
          <a:p>
            <a:pPr lvl="2"/>
            <a:r>
              <a:rPr lang="en-GB" dirty="0" smtClean="0"/>
              <a:t>Account-holder a </a:t>
            </a:r>
            <a:r>
              <a:rPr lang="en-GB" dirty="0"/>
              <a:t>national of a 'high-risk' country for money-laundering.  </a:t>
            </a:r>
            <a:endParaRPr lang="en-GB" dirty="0" smtClean="0"/>
          </a:p>
          <a:p>
            <a:r>
              <a:rPr lang="en-GB" dirty="0" smtClean="0"/>
              <a:t>Latvian </a:t>
            </a:r>
            <a:r>
              <a:rPr lang="en-GB" dirty="0"/>
              <a:t>regulators have also been investigating a payment to Takilant’s bank account in </a:t>
            </a:r>
            <a:r>
              <a:rPr lang="en-GB" dirty="0" smtClean="0"/>
              <a:t>Parex </a:t>
            </a:r>
            <a:r>
              <a:rPr lang="en-GB" dirty="0"/>
              <a:t>bank</a:t>
            </a:r>
            <a:r>
              <a:rPr lang="en-GB" dirty="0" smtClean="0"/>
              <a:t>.</a:t>
            </a:r>
          </a:p>
          <a:p>
            <a:r>
              <a:rPr lang="en-GB" dirty="0" smtClean="0"/>
              <a:t>Media reports identified 19 properties controlled  by Karimova </a:t>
            </a:r>
          </a:p>
          <a:p>
            <a:r>
              <a:rPr lang="en-GB" dirty="0" smtClean="0"/>
              <a:t>Almost no serious money-laundering restrictions on property transactions in </a:t>
            </a:r>
            <a:r>
              <a:rPr lang="en-GB" b="1" dirty="0" smtClean="0"/>
              <a:t>UK, Switzerland</a:t>
            </a:r>
          </a:p>
          <a:p>
            <a:r>
              <a:rPr lang="en-GB" dirty="0" smtClean="0"/>
              <a:t>At least </a:t>
            </a:r>
            <a:r>
              <a:rPr lang="en-GB" b="1" dirty="0" smtClean="0"/>
              <a:t>£122 </a:t>
            </a:r>
            <a:r>
              <a:rPr lang="en-GB" b="1" dirty="0" err="1" smtClean="0"/>
              <a:t>bn</a:t>
            </a:r>
            <a:r>
              <a:rPr lang="en-GB" b="1" dirty="0" smtClean="0"/>
              <a:t> of property </a:t>
            </a:r>
            <a:r>
              <a:rPr lang="en-GB" dirty="0" smtClean="0"/>
              <a:t>in UK held by offshore companies, esp. BVI and Channel Islands</a:t>
            </a:r>
            <a:endParaRPr lang="en-GB" dirty="0"/>
          </a:p>
        </p:txBody>
      </p:sp>
    </p:spTree>
    <p:extLst>
      <p:ext uri="{BB962C8B-B14F-4D97-AF65-F5344CB8AC3E}">
        <p14:creationId xmlns:p14="http://schemas.microsoft.com/office/powerpoint/2010/main" val="38596500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Anti-Corruption Campaign</a:t>
            </a:r>
            <a:endParaRPr lang="en-GB" dirty="0"/>
          </a:p>
        </p:txBody>
      </p:sp>
      <p:sp>
        <p:nvSpPr>
          <p:cNvPr id="3" name="Content Placeholder 2"/>
          <p:cNvSpPr>
            <a:spLocks noGrp="1"/>
          </p:cNvSpPr>
          <p:nvPr>
            <p:ph idx="1"/>
          </p:nvPr>
        </p:nvSpPr>
        <p:spPr/>
        <p:txBody>
          <a:bodyPr>
            <a:normAutofit fontScale="85000" lnSpcReduction="10000"/>
          </a:bodyPr>
          <a:lstStyle/>
          <a:p>
            <a:r>
              <a:rPr lang="en-US" b="1" dirty="0" smtClean="0"/>
              <a:t>Legal/policy framework</a:t>
            </a:r>
          </a:p>
          <a:p>
            <a:pPr lvl="1"/>
            <a:r>
              <a:rPr lang="en-US" dirty="0" smtClean="0"/>
              <a:t>Uzbekistan </a:t>
            </a:r>
            <a:r>
              <a:rPr lang="en-US" dirty="0"/>
              <a:t>acceded to the UN Convention against Corruption in </a:t>
            </a:r>
            <a:r>
              <a:rPr lang="en-US" dirty="0" smtClean="0"/>
              <a:t>2008</a:t>
            </a:r>
          </a:p>
          <a:p>
            <a:pPr lvl="1"/>
            <a:r>
              <a:rPr lang="en-US" dirty="0" smtClean="0"/>
              <a:t>In </a:t>
            </a:r>
            <a:r>
              <a:rPr lang="en-US" dirty="0"/>
              <a:t>2010 it adopted the Istanbul Action Plan on Combating Corruption of the Organization for Economic Cooperation and Development (OECD). </a:t>
            </a:r>
            <a:endParaRPr lang="en-US" dirty="0" smtClean="0"/>
          </a:p>
          <a:p>
            <a:pPr lvl="1"/>
            <a:r>
              <a:rPr lang="en-GB" dirty="0" smtClean="0"/>
              <a:t>In </a:t>
            </a:r>
            <a:r>
              <a:rPr lang="en-GB" dirty="0"/>
              <a:t>2010 a draft National Plan for Fighting Corruption was reportedly </a:t>
            </a:r>
            <a:r>
              <a:rPr lang="en-GB" dirty="0" smtClean="0"/>
              <a:t>initiated  but has subsequent fate unclear</a:t>
            </a:r>
          </a:p>
          <a:p>
            <a:pPr lvl="1"/>
            <a:r>
              <a:rPr lang="en-US" dirty="0" smtClean="0"/>
              <a:t>Presidential </a:t>
            </a:r>
            <a:r>
              <a:rPr lang="en-US" dirty="0"/>
              <a:t>resolution of 29 October 2012 set up a commission to draft a law ‘On Combating Corruption’. </a:t>
            </a:r>
            <a:endParaRPr lang="en-US" dirty="0" smtClean="0"/>
          </a:p>
          <a:p>
            <a:pPr lvl="1"/>
            <a:r>
              <a:rPr lang="en-GB" dirty="0" smtClean="0"/>
              <a:t>Early </a:t>
            </a:r>
            <a:r>
              <a:rPr lang="en-GB" dirty="0"/>
              <a:t>February 2014 </a:t>
            </a:r>
            <a:r>
              <a:rPr lang="en-GB" dirty="0" smtClean="0"/>
              <a:t>reported  </a:t>
            </a:r>
            <a:r>
              <a:rPr lang="en-GB" dirty="0"/>
              <a:t>that </a:t>
            </a:r>
            <a:r>
              <a:rPr lang="en-GB" dirty="0" smtClean="0"/>
              <a:t> </a:t>
            </a:r>
            <a:r>
              <a:rPr lang="en-GB" dirty="0"/>
              <a:t>law </a:t>
            </a:r>
            <a:r>
              <a:rPr lang="en-GB" dirty="0" smtClean="0"/>
              <a:t> on state procurement was </a:t>
            </a:r>
            <a:r>
              <a:rPr lang="en-GB" dirty="0"/>
              <a:t>being developed, but progress has been extremely slow </a:t>
            </a:r>
            <a:endParaRPr lang="en-GB" dirty="0" smtClean="0"/>
          </a:p>
          <a:p>
            <a:r>
              <a:rPr lang="en-GB" b="1" dirty="0" smtClean="0"/>
              <a:t>Institutional measures</a:t>
            </a:r>
          </a:p>
          <a:p>
            <a:pPr lvl="1"/>
            <a:r>
              <a:rPr lang="en-GB" dirty="0" smtClean="0"/>
              <a:t>Some reforms to state procurement and taxation procedures</a:t>
            </a:r>
          </a:p>
          <a:p>
            <a:pPr lvl="1"/>
            <a:r>
              <a:rPr lang="en-GB" dirty="0" smtClean="0"/>
              <a:t>Some liberalisation of business registration and other requirements</a:t>
            </a:r>
          </a:p>
          <a:p>
            <a:r>
              <a:rPr lang="en-GB" b="1" dirty="0" smtClean="0"/>
              <a:t>Punitive measures</a:t>
            </a:r>
          </a:p>
          <a:p>
            <a:pPr lvl="1"/>
            <a:r>
              <a:rPr lang="en-GB" dirty="0" smtClean="0"/>
              <a:t>Series of high-profile arrests, conducted in selective manner</a:t>
            </a:r>
          </a:p>
          <a:p>
            <a:pPr lvl="1"/>
            <a:r>
              <a:rPr lang="en-GB" dirty="0" smtClean="0"/>
              <a:t>Long prison sentences and widespread abuse of due process, human rights</a:t>
            </a:r>
          </a:p>
          <a:p>
            <a:pPr lvl="1"/>
            <a:endParaRPr lang="en-GB" dirty="0" smtClean="0"/>
          </a:p>
          <a:p>
            <a:endParaRPr lang="en-GB" dirty="0"/>
          </a:p>
          <a:p>
            <a:endParaRPr lang="en-GB" dirty="0"/>
          </a:p>
        </p:txBody>
      </p:sp>
    </p:spTree>
    <p:extLst>
      <p:ext uri="{BB962C8B-B14F-4D97-AF65-F5344CB8AC3E}">
        <p14:creationId xmlns:p14="http://schemas.microsoft.com/office/powerpoint/2010/main" val="2540881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0597" t="8928" r="17796" b="7765"/>
          <a:stretch/>
        </p:blipFill>
        <p:spPr bwMode="auto">
          <a:xfrm>
            <a:off x="-147522" y="260648"/>
            <a:ext cx="9316852" cy="60940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729951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Closing institutional gaps extremely difficult without </a:t>
            </a:r>
            <a:r>
              <a:rPr lang="en-GB" b="1" dirty="0" smtClean="0"/>
              <a:t>political reform</a:t>
            </a:r>
          </a:p>
          <a:p>
            <a:r>
              <a:rPr lang="en-GB" dirty="0" smtClean="0"/>
              <a:t>Corruption is an integral part of present political system, and tackling corruption is a political issue</a:t>
            </a:r>
          </a:p>
          <a:p>
            <a:r>
              <a:rPr lang="en-GB" dirty="0" smtClean="0"/>
              <a:t>Existing reforms may limit some </a:t>
            </a:r>
            <a:r>
              <a:rPr lang="en-GB" b="1" dirty="0" smtClean="0"/>
              <a:t>discretionary powers</a:t>
            </a:r>
            <a:r>
              <a:rPr lang="en-GB" dirty="0" smtClean="0"/>
              <a:t>, but will not affect major systemic challenges  </a:t>
            </a:r>
          </a:p>
          <a:p>
            <a:r>
              <a:rPr lang="en-GB" dirty="0" smtClean="0"/>
              <a:t>Lack of information, </a:t>
            </a:r>
            <a:r>
              <a:rPr lang="en-GB" b="1" dirty="0" smtClean="0"/>
              <a:t>freedom to research</a:t>
            </a:r>
            <a:r>
              <a:rPr lang="en-GB" dirty="0" smtClean="0"/>
              <a:t>, investigate and report makes policy development difficult</a:t>
            </a:r>
          </a:p>
          <a:p>
            <a:endParaRPr lang="en-GB" dirty="0" smtClean="0"/>
          </a:p>
          <a:p>
            <a:r>
              <a:rPr lang="en-GB" u="sng" dirty="0" smtClean="0"/>
              <a:t>Political </a:t>
            </a:r>
            <a:r>
              <a:rPr lang="en-GB" u="sng" dirty="0" smtClean="0"/>
              <a:t>reform is not sufficient </a:t>
            </a:r>
            <a:r>
              <a:rPr lang="en-GB" dirty="0" smtClean="0"/>
              <a:t>to tackle corruption – </a:t>
            </a:r>
            <a:r>
              <a:rPr lang="en-GB" b="1" dirty="0" smtClean="0"/>
              <a:t>requires institutional measures</a:t>
            </a:r>
            <a:r>
              <a:rPr lang="en-GB" dirty="0" smtClean="0"/>
              <a:t> and justice sector reform</a:t>
            </a:r>
          </a:p>
          <a:p>
            <a:r>
              <a:rPr lang="en-GB" u="sng" dirty="0" smtClean="0"/>
              <a:t>Anti-corruption measures </a:t>
            </a:r>
            <a:r>
              <a:rPr lang="en-GB" dirty="0" smtClean="0"/>
              <a:t>may </a:t>
            </a:r>
            <a:r>
              <a:rPr lang="en-GB" dirty="0" smtClean="0"/>
              <a:t> also result </a:t>
            </a:r>
            <a:r>
              <a:rPr lang="en-GB" dirty="0" smtClean="0"/>
              <a:t>in:</a:t>
            </a:r>
          </a:p>
          <a:p>
            <a:pPr lvl="1"/>
            <a:r>
              <a:rPr lang="en-GB" dirty="0" smtClean="0"/>
              <a:t> human rights abuses</a:t>
            </a:r>
          </a:p>
          <a:p>
            <a:pPr lvl="1"/>
            <a:r>
              <a:rPr lang="en-GB" dirty="0" smtClean="0"/>
              <a:t> abuse of due process</a:t>
            </a:r>
          </a:p>
          <a:p>
            <a:pPr lvl="1"/>
            <a:r>
              <a:rPr lang="en-GB" dirty="0" smtClean="0"/>
              <a:t>restrictions on economic activities</a:t>
            </a:r>
          </a:p>
          <a:p>
            <a:pPr lvl="1"/>
            <a:r>
              <a:rPr lang="en-GB" dirty="0"/>
              <a:t>d</a:t>
            </a:r>
            <a:r>
              <a:rPr lang="en-GB" dirty="0" smtClean="0"/>
              <a:t>estabilisation of political environment</a:t>
            </a:r>
            <a:endParaRPr lang="en-GB" dirty="0"/>
          </a:p>
        </p:txBody>
      </p:sp>
    </p:spTree>
    <p:extLst>
      <p:ext uri="{BB962C8B-B14F-4D97-AF65-F5344CB8AC3E}">
        <p14:creationId xmlns:p14="http://schemas.microsoft.com/office/powerpoint/2010/main" val="33030430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Corruption as a Political System</a:t>
            </a:r>
            <a:endParaRPr lang="en-GB" dirty="0"/>
          </a:p>
        </p:txBody>
      </p:sp>
      <p:sp>
        <p:nvSpPr>
          <p:cNvPr id="3" name="Content Placeholder 2"/>
          <p:cNvSpPr>
            <a:spLocks noGrp="1"/>
          </p:cNvSpPr>
          <p:nvPr>
            <p:ph sz="half" idx="1"/>
          </p:nvPr>
        </p:nvSpPr>
        <p:spPr>
          <a:xfrm>
            <a:off x="457200" y="1536192"/>
            <a:ext cx="4690864" cy="5133168"/>
          </a:xfrm>
        </p:spPr>
        <p:txBody>
          <a:bodyPr>
            <a:normAutofit fontScale="77500" lnSpcReduction="20000"/>
          </a:bodyPr>
          <a:lstStyle/>
          <a:p>
            <a:r>
              <a:rPr lang="en-GB" dirty="0" smtClean="0"/>
              <a:t>Corruption acts as the essential currency of informal system of power</a:t>
            </a:r>
          </a:p>
          <a:p>
            <a:r>
              <a:rPr lang="en-GB" dirty="0" smtClean="0"/>
              <a:t>Patron-client networks both produce loyalty and also sometimes threaten central control</a:t>
            </a:r>
          </a:p>
          <a:p>
            <a:r>
              <a:rPr lang="en-GB" dirty="0" smtClean="0"/>
              <a:t>Frequent </a:t>
            </a:r>
            <a:r>
              <a:rPr lang="en-GB" dirty="0" smtClean="0"/>
              <a:t>‘purges’ to reassert high-level control and prevent corrupt networks gaining autonomy in the system</a:t>
            </a:r>
          </a:p>
          <a:p>
            <a:pPr lvl="1"/>
            <a:r>
              <a:rPr lang="en-GB" dirty="0" smtClean="0"/>
              <a:t>Purges of regional leaders, who develop local networks</a:t>
            </a:r>
          </a:p>
          <a:p>
            <a:pPr lvl="1"/>
            <a:r>
              <a:rPr lang="en-GB" dirty="0" smtClean="0"/>
              <a:t>2010: arrests and detentions of business leaders, </a:t>
            </a:r>
          </a:p>
          <a:p>
            <a:pPr lvl="2"/>
            <a:r>
              <a:rPr lang="en-GB" dirty="0" err="1" smtClean="0"/>
              <a:t>eg</a:t>
            </a:r>
            <a:r>
              <a:rPr lang="en-GB" dirty="0" smtClean="0"/>
              <a:t> </a:t>
            </a:r>
            <a:r>
              <a:rPr lang="en-GB" dirty="0"/>
              <a:t>Dmitry </a:t>
            </a:r>
            <a:r>
              <a:rPr lang="en-GB" dirty="0" smtClean="0"/>
              <a:t>Lim (Karavan Bazaar); Alik Nurutdinov (Bekabad cement); Zeromax closed</a:t>
            </a:r>
            <a:endParaRPr lang="en-GB" dirty="0"/>
          </a:p>
          <a:p>
            <a:pPr lvl="1"/>
            <a:r>
              <a:rPr lang="en-GB" dirty="0" smtClean="0"/>
              <a:t>2013-14: Closure of Karimova empire, </a:t>
            </a:r>
            <a:r>
              <a:rPr lang="en-GB" dirty="0"/>
              <a:t>Akbarali Abdullaev, </a:t>
            </a:r>
            <a:r>
              <a:rPr lang="en-GB" dirty="0" smtClean="0"/>
              <a:t>+ others</a:t>
            </a:r>
          </a:p>
          <a:p>
            <a:endParaRPr lang="en-GB" dirty="0" smtClean="0"/>
          </a:p>
          <a:p>
            <a:pPr marL="0" indent="0">
              <a:buNone/>
            </a:pPr>
            <a:endParaRPr lang="en-GB" dirty="0"/>
          </a:p>
        </p:txBody>
      </p:sp>
      <p:sp>
        <p:nvSpPr>
          <p:cNvPr id="4" name="Content Placeholder 3"/>
          <p:cNvSpPr>
            <a:spLocks noGrp="1"/>
          </p:cNvSpPr>
          <p:nvPr>
            <p:ph sz="half" idx="2"/>
          </p:nvPr>
        </p:nvSpPr>
        <p:spPr/>
        <p:txBody>
          <a:bodyPr>
            <a:normAutofit fontScale="77500" lnSpcReduction="20000"/>
          </a:bodyPr>
          <a:lstStyle/>
          <a:p>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1916832"/>
            <a:ext cx="2808312" cy="3744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965190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Corruption as </a:t>
            </a:r>
            <a:r>
              <a:rPr lang="en-GB" dirty="0" smtClean="0"/>
              <a:t>an Institutional Challenge</a:t>
            </a:r>
            <a:endParaRPr lang="en-GB" dirty="0"/>
          </a:p>
        </p:txBody>
      </p:sp>
      <p:sp>
        <p:nvSpPr>
          <p:cNvPr id="3" name="Content Placeholder 2"/>
          <p:cNvSpPr>
            <a:spLocks noGrp="1"/>
          </p:cNvSpPr>
          <p:nvPr>
            <p:ph sz="half" idx="1"/>
          </p:nvPr>
        </p:nvSpPr>
        <p:spPr/>
        <p:txBody>
          <a:bodyPr>
            <a:normAutofit fontScale="62500" lnSpcReduction="20000"/>
          </a:bodyPr>
          <a:lstStyle/>
          <a:p>
            <a:r>
              <a:rPr lang="en-GB" sz="3200" b="1" u="sng" dirty="0" smtClean="0"/>
              <a:t>Discretionary Powers</a:t>
            </a:r>
          </a:p>
          <a:p>
            <a:endParaRPr lang="en-GB" dirty="0"/>
          </a:p>
          <a:p>
            <a:r>
              <a:rPr lang="en-GB" dirty="0" smtClean="0"/>
              <a:t>Opaque, complex legislation implemented in arbitrary ways by officials</a:t>
            </a:r>
          </a:p>
          <a:p>
            <a:r>
              <a:rPr lang="en-GB" dirty="0" smtClean="0"/>
              <a:t>Multiple government agencies involved in decisions</a:t>
            </a:r>
          </a:p>
          <a:p>
            <a:r>
              <a:rPr lang="en-GB" dirty="0" smtClean="0"/>
              <a:t>Complex system of licencing, taxation, currency exchange to operate business</a:t>
            </a:r>
          </a:p>
          <a:p>
            <a:r>
              <a:rPr lang="en-GB" dirty="0" smtClean="0"/>
              <a:t>State agencies (tax authorities, security services) subordinated to private interests</a:t>
            </a:r>
          </a:p>
          <a:p>
            <a:pPr marL="114300" indent="0">
              <a:buNone/>
            </a:pPr>
            <a:endParaRPr lang="en-GB" dirty="0"/>
          </a:p>
        </p:txBody>
      </p:sp>
      <p:sp>
        <p:nvSpPr>
          <p:cNvPr id="4" name="Content Placeholder 3"/>
          <p:cNvSpPr>
            <a:spLocks noGrp="1"/>
          </p:cNvSpPr>
          <p:nvPr>
            <p:ph sz="half" idx="2"/>
          </p:nvPr>
        </p:nvSpPr>
        <p:spPr>
          <a:xfrm>
            <a:off x="4391980" y="1536192"/>
            <a:ext cx="3685220" cy="3981040"/>
          </a:xfrm>
        </p:spPr>
        <p:txBody>
          <a:bodyPr>
            <a:normAutofit fontScale="62500" lnSpcReduction="20000"/>
          </a:bodyPr>
          <a:lstStyle/>
          <a:p>
            <a:r>
              <a:rPr lang="en-GB" sz="3200" b="1" u="sng" dirty="0" smtClean="0"/>
              <a:t>Constraints</a:t>
            </a:r>
          </a:p>
          <a:p>
            <a:endParaRPr lang="en-GB" dirty="0"/>
          </a:p>
          <a:p>
            <a:r>
              <a:rPr lang="en-GB" dirty="0" smtClean="0"/>
              <a:t>Neutral state agencies involved in oversight functions</a:t>
            </a:r>
          </a:p>
          <a:p>
            <a:r>
              <a:rPr lang="en-GB" dirty="0" smtClean="0"/>
              <a:t>Courts and justice sector</a:t>
            </a:r>
          </a:p>
          <a:p>
            <a:r>
              <a:rPr lang="en-GB" i="1" dirty="0" err="1" smtClean="0"/>
              <a:t>Prokuratura</a:t>
            </a:r>
            <a:endParaRPr lang="en-GB" i="1" dirty="0" smtClean="0"/>
          </a:p>
          <a:p>
            <a:r>
              <a:rPr lang="en-GB" dirty="0" smtClean="0"/>
              <a:t>Independent media</a:t>
            </a:r>
          </a:p>
          <a:p>
            <a:r>
              <a:rPr lang="en-GB" dirty="0" smtClean="0"/>
              <a:t>Civil society organisations</a:t>
            </a:r>
          </a:p>
          <a:p>
            <a:r>
              <a:rPr lang="en-GB" dirty="0" smtClean="0"/>
              <a:t>International monitoring groups</a:t>
            </a:r>
          </a:p>
          <a:p>
            <a:r>
              <a:rPr lang="en-GB" dirty="0" smtClean="0"/>
              <a:t>Social and cultural </a:t>
            </a:r>
            <a:r>
              <a:rPr lang="en-GB" dirty="0" smtClean="0"/>
              <a:t>attitudes</a:t>
            </a:r>
          </a:p>
          <a:p>
            <a:r>
              <a:rPr lang="en-GB" dirty="0" smtClean="0"/>
              <a:t>International restrictions on money-laundering, property  and financial transactions</a:t>
            </a:r>
            <a:endParaRPr lang="en-GB" dirty="0" smtClean="0"/>
          </a:p>
        </p:txBody>
      </p:sp>
      <p:sp>
        <p:nvSpPr>
          <p:cNvPr id="5" name="TextBox 4"/>
          <p:cNvSpPr txBox="1"/>
          <p:nvPr/>
        </p:nvSpPr>
        <p:spPr>
          <a:xfrm>
            <a:off x="683568" y="5373216"/>
            <a:ext cx="7416824" cy="1231106"/>
          </a:xfrm>
          <a:prstGeom prst="rect">
            <a:avLst/>
          </a:prstGeom>
          <a:noFill/>
          <a:ln>
            <a:solidFill>
              <a:schemeClr val="tx1"/>
            </a:solidFill>
          </a:ln>
        </p:spPr>
        <p:txBody>
          <a:bodyPr wrap="square" rtlCol="0">
            <a:spAutoFit/>
          </a:bodyPr>
          <a:lstStyle/>
          <a:p>
            <a:r>
              <a:rPr lang="en-GB" sz="2000" b="1" u="sng" dirty="0" smtClean="0"/>
              <a:t>Financial Flows: </a:t>
            </a:r>
          </a:p>
          <a:p>
            <a:pPr marL="285750" indent="-285750">
              <a:buFont typeface="Arial" pitchFamily="34" charset="0"/>
              <a:buChar char="•"/>
            </a:pPr>
            <a:r>
              <a:rPr lang="en-GB" dirty="0" smtClean="0"/>
              <a:t>foreign investment; </a:t>
            </a:r>
          </a:p>
          <a:p>
            <a:pPr marL="285750" indent="-285750">
              <a:buFont typeface="Arial" pitchFamily="34" charset="0"/>
              <a:buChar char="•"/>
            </a:pPr>
            <a:r>
              <a:rPr lang="en-GB" dirty="0" smtClean="0"/>
              <a:t>public finance; </a:t>
            </a:r>
          </a:p>
          <a:p>
            <a:pPr marL="285750" indent="-285750">
              <a:buFont typeface="Arial" pitchFamily="34" charset="0"/>
              <a:buChar char="•"/>
            </a:pPr>
            <a:r>
              <a:rPr lang="en-GB" dirty="0" smtClean="0"/>
              <a:t>cross-border trade and financial flows</a:t>
            </a:r>
            <a:endParaRPr lang="en-GB" dirty="0"/>
          </a:p>
        </p:txBody>
      </p:sp>
    </p:spTree>
    <p:extLst>
      <p:ext uri="{BB962C8B-B14F-4D97-AF65-F5344CB8AC3E}">
        <p14:creationId xmlns:p14="http://schemas.microsoft.com/office/powerpoint/2010/main" val="10742423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 Foreign </a:t>
            </a:r>
            <a:r>
              <a:rPr lang="en-GB" dirty="0" smtClean="0"/>
              <a:t>Investment</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Multiple opportunities for corrupt practice  in </a:t>
            </a:r>
            <a:r>
              <a:rPr lang="en-GB" b="1" dirty="0" smtClean="0"/>
              <a:t>market entry </a:t>
            </a:r>
            <a:r>
              <a:rPr lang="en-GB" dirty="0" smtClean="0"/>
              <a:t>and </a:t>
            </a:r>
            <a:r>
              <a:rPr lang="en-GB" b="1" dirty="0" smtClean="0"/>
              <a:t>market maintenance </a:t>
            </a:r>
            <a:r>
              <a:rPr lang="en-GB" dirty="0" smtClean="0"/>
              <a:t>strategies</a:t>
            </a:r>
          </a:p>
          <a:p>
            <a:r>
              <a:rPr lang="en-GB" dirty="0" smtClean="0"/>
              <a:t>Foreign investors face complex bureaucratic environment, and require government agency support for: </a:t>
            </a:r>
          </a:p>
          <a:p>
            <a:pPr lvl="1"/>
            <a:r>
              <a:rPr lang="en-GB" dirty="0" smtClean="0"/>
              <a:t>Licences and government decrees in extractive sector</a:t>
            </a:r>
          </a:p>
          <a:p>
            <a:pPr lvl="1"/>
            <a:r>
              <a:rPr lang="en-GB" dirty="0" smtClean="0"/>
              <a:t>Wide range of government agency permissions to operate</a:t>
            </a:r>
          </a:p>
          <a:p>
            <a:pPr lvl="1"/>
            <a:r>
              <a:rPr lang="en-GB" dirty="0" smtClean="0"/>
              <a:t>Approval to purchase hard currency to buy inputs, repatriate profits</a:t>
            </a:r>
          </a:p>
          <a:p>
            <a:pPr lvl="1"/>
            <a:r>
              <a:rPr lang="en-GB" dirty="0" smtClean="0"/>
              <a:t>Customs approval to import essential goods</a:t>
            </a:r>
          </a:p>
          <a:p>
            <a:r>
              <a:rPr lang="en-GB" dirty="0" smtClean="0"/>
              <a:t>Failure to conform to corrupt practice can lead to:</a:t>
            </a:r>
          </a:p>
          <a:p>
            <a:pPr lvl="1"/>
            <a:r>
              <a:rPr lang="en-GB" dirty="0" smtClean="0"/>
              <a:t>suspension of </a:t>
            </a:r>
            <a:r>
              <a:rPr lang="en-GB" b="1" dirty="0" smtClean="0"/>
              <a:t>licences </a:t>
            </a:r>
            <a:r>
              <a:rPr lang="en-GB" dirty="0" smtClean="0"/>
              <a:t>(Oxus, </a:t>
            </a:r>
            <a:r>
              <a:rPr lang="en-GB" dirty="0" smtClean="0"/>
              <a:t>Newmont, </a:t>
            </a:r>
            <a:r>
              <a:rPr lang="en-GB" dirty="0" err="1" smtClean="0"/>
              <a:t>UzMetal</a:t>
            </a:r>
            <a:r>
              <a:rPr lang="en-GB" dirty="0" smtClean="0"/>
              <a:t> </a:t>
            </a:r>
            <a:r>
              <a:rPr lang="en-GB" dirty="0" err="1" smtClean="0"/>
              <a:t>etc</a:t>
            </a:r>
            <a:r>
              <a:rPr lang="en-GB" dirty="0" smtClean="0"/>
              <a:t>); </a:t>
            </a:r>
          </a:p>
          <a:p>
            <a:pPr lvl="1"/>
            <a:r>
              <a:rPr lang="en-GB" dirty="0" smtClean="0"/>
              <a:t>inspections by </a:t>
            </a:r>
            <a:r>
              <a:rPr lang="en-GB" b="1" dirty="0" smtClean="0"/>
              <a:t>tax authorities </a:t>
            </a:r>
            <a:r>
              <a:rPr lang="en-GB" dirty="0" smtClean="0"/>
              <a:t>and revocation of tax </a:t>
            </a:r>
            <a:r>
              <a:rPr lang="en-GB" dirty="0" smtClean="0"/>
              <a:t>privileges </a:t>
            </a:r>
            <a:endParaRPr lang="en-GB" dirty="0" smtClean="0"/>
          </a:p>
          <a:p>
            <a:pPr lvl="1"/>
            <a:r>
              <a:rPr lang="en-GB" dirty="0" smtClean="0"/>
              <a:t>raids by security services </a:t>
            </a:r>
            <a:r>
              <a:rPr lang="en-GB" dirty="0" smtClean="0"/>
              <a:t>(German Bakery, etc.)</a:t>
            </a:r>
          </a:p>
          <a:p>
            <a:pPr lvl="1"/>
            <a:r>
              <a:rPr lang="en-GB" dirty="0" smtClean="0"/>
              <a:t>effective </a:t>
            </a:r>
            <a:r>
              <a:rPr lang="en-GB" dirty="0" smtClean="0"/>
              <a:t>expropriation through forced </a:t>
            </a:r>
            <a:r>
              <a:rPr lang="en-GB" dirty="0" smtClean="0"/>
              <a:t>bankruptcy (multiple cases)</a:t>
            </a:r>
            <a:endParaRPr lang="en-GB" dirty="0" smtClean="0"/>
          </a:p>
          <a:p>
            <a:pPr lvl="1"/>
            <a:r>
              <a:rPr lang="en-GB" dirty="0" smtClean="0"/>
              <a:t>Detention and prosecution of employees (Oxus, Tethys)</a:t>
            </a:r>
          </a:p>
        </p:txBody>
      </p:sp>
    </p:spTree>
    <p:extLst>
      <p:ext uri="{BB962C8B-B14F-4D97-AF65-F5344CB8AC3E}">
        <p14:creationId xmlns:p14="http://schemas.microsoft.com/office/powerpoint/2010/main" val="2995507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sz="4000" dirty="0"/>
              <a:t>‘when there is no wrongdoing in Uzbekistan, the prosecutor’s office usually finds “miracle” tax violations, and this is reason enough to close a company and put an owner in prison</a:t>
            </a:r>
            <a:r>
              <a:rPr lang="en-GB" sz="4000" dirty="0" smtClean="0"/>
              <a:t>’ </a:t>
            </a:r>
            <a:r>
              <a:rPr lang="en-GB" sz="3500" i="1" dirty="0" smtClean="0"/>
              <a:t>Gulnara Karimova, 2013.</a:t>
            </a:r>
            <a:endParaRPr lang="en-GB" sz="3500" i="1" dirty="0"/>
          </a:p>
        </p:txBody>
      </p:sp>
    </p:spTree>
    <p:extLst>
      <p:ext uri="{BB962C8B-B14F-4D97-AF65-F5344CB8AC3E}">
        <p14:creationId xmlns:p14="http://schemas.microsoft.com/office/powerpoint/2010/main" val="27391923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Case-study</a:t>
            </a:r>
            <a:r>
              <a:rPr lang="en-GB" dirty="0" smtClean="0"/>
              <a:t>: </a:t>
            </a:r>
            <a:r>
              <a:rPr lang="en-GB" dirty="0" smtClean="0"/>
              <a:t>TeliaSonera</a:t>
            </a:r>
            <a:endParaRPr lang="en-GB" dirty="0"/>
          </a:p>
        </p:txBody>
      </p:sp>
      <p:sp>
        <p:nvSpPr>
          <p:cNvPr id="3" name="Content Placeholder 2"/>
          <p:cNvSpPr>
            <a:spLocks noGrp="1"/>
          </p:cNvSpPr>
          <p:nvPr>
            <p:ph sz="half" idx="1"/>
          </p:nvPr>
        </p:nvSpPr>
        <p:spPr/>
        <p:txBody>
          <a:bodyPr>
            <a:normAutofit fontScale="85000" lnSpcReduction="20000"/>
          </a:bodyPr>
          <a:lstStyle/>
          <a:p>
            <a:pPr marL="342900" lvl="1">
              <a:buClr>
                <a:schemeClr val="accent1"/>
              </a:buClr>
            </a:pPr>
            <a:r>
              <a:rPr lang="en-GB" b="1" dirty="0" smtClean="0"/>
              <a:t>Market Entry: </a:t>
            </a:r>
            <a:r>
              <a:rPr lang="en-GB" i="1" dirty="0" smtClean="0"/>
              <a:t>TeliaSonera  </a:t>
            </a:r>
            <a:r>
              <a:rPr lang="en-GB" i="1" dirty="0"/>
              <a:t>paid over $300m to Takilant to receive telecoms </a:t>
            </a:r>
            <a:r>
              <a:rPr lang="en-GB" i="1" dirty="0" smtClean="0"/>
              <a:t>licence</a:t>
            </a:r>
          </a:p>
          <a:p>
            <a:pPr marL="342900" lvl="1">
              <a:buClr>
                <a:schemeClr val="accent1"/>
              </a:buClr>
            </a:pPr>
            <a:r>
              <a:rPr lang="en-GB" b="1" dirty="0" smtClean="0"/>
              <a:t>Market Maintenance: </a:t>
            </a:r>
          </a:p>
          <a:p>
            <a:pPr marL="708660" lvl="2">
              <a:buClr>
                <a:schemeClr val="accent1"/>
              </a:buClr>
            </a:pPr>
            <a:r>
              <a:rPr lang="en-GB" dirty="0" smtClean="0"/>
              <a:t>Demands included $15m to </a:t>
            </a:r>
            <a:r>
              <a:rPr lang="en-GB" dirty="0"/>
              <a:t>provide </a:t>
            </a:r>
            <a:r>
              <a:rPr lang="en-GB" dirty="0" smtClean="0"/>
              <a:t>'accompaniment</a:t>
            </a:r>
            <a:r>
              <a:rPr lang="en-GB" dirty="0"/>
              <a:t>' through government </a:t>
            </a:r>
            <a:r>
              <a:rPr lang="en-GB" dirty="0" smtClean="0"/>
              <a:t>agencies:</a:t>
            </a:r>
          </a:p>
          <a:p>
            <a:pPr marL="708660" lvl="2">
              <a:buClr>
                <a:schemeClr val="accent1"/>
              </a:buClr>
            </a:pPr>
            <a:r>
              <a:rPr lang="en-GB" dirty="0" smtClean="0"/>
              <a:t>Anti-Monopoly Committee;</a:t>
            </a:r>
          </a:p>
          <a:p>
            <a:pPr marL="708660" lvl="2">
              <a:buClr>
                <a:schemeClr val="accent1"/>
              </a:buClr>
            </a:pPr>
            <a:r>
              <a:rPr lang="en-GB" dirty="0" smtClean="0"/>
              <a:t>Foreign Ministry</a:t>
            </a:r>
            <a:endParaRPr lang="en-GB" dirty="0"/>
          </a:p>
          <a:p>
            <a:pPr marL="708660" lvl="2">
              <a:buClr>
                <a:schemeClr val="accent1"/>
              </a:buClr>
            </a:pPr>
            <a:r>
              <a:rPr lang="en-GB" dirty="0" smtClean="0"/>
              <a:t>Tax Authority;</a:t>
            </a:r>
          </a:p>
          <a:p>
            <a:pPr marL="708660" lvl="2">
              <a:buClr>
                <a:schemeClr val="accent1"/>
              </a:buClr>
            </a:pPr>
            <a:r>
              <a:rPr lang="en-GB" dirty="0" smtClean="0"/>
              <a:t> Customs Committee;</a:t>
            </a:r>
          </a:p>
          <a:p>
            <a:pPr marL="708660" lvl="2">
              <a:buClr>
                <a:schemeClr val="accent1"/>
              </a:buClr>
            </a:pPr>
            <a:r>
              <a:rPr lang="en-GB" dirty="0" smtClean="0"/>
              <a:t>Uztelecom/the </a:t>
            </a:r>
            <a:r>
              <a:rPr lang="en-GB" dirty="0"/>
              <a:t>Communications and Information Agency of Uzbekistan. </a:t>
            </a:r>
            <a:endParaRPr lang="en-GB" dirty="0" smtClean="0"/>
          </a:p>
          <a:p>
            <a:pPr marL="342900" lvl="1">
              <a:buClr>
                <a:schemeClr val="accent1"/>
              </a:buClr>
            </a:pPr>
            <a:r>
              <a:rPr lang="en-GB" dirty="0" smtClean="0"/>
              <a:t>Teliasonera </a:t>
            </a:r>
            <a:r>
              <a:rPr lang="en-GB" dirty="0"/>
              <a:t>denied that it accepted this deal.</a:t>
            </a:r>
          </a:p>
          <a:p>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3100" y="1412776"/>
            <a:ext cx="4003723" cy="2664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descr="The documents appear to have been reviewed in pen by Gulnara Karimova hersel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5358" y="4365104"/>
            <a:ext cx="4151784" cy="23353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3149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Case-Study: Metal-Tech</a:t>
            </a:r>
            <a:endParaRPr lang="en-GB" dirty="0"/>
          </a:p>
        </p:txBody>
      </p:sp>
      <p:sp>
        <p:nvSpPr>
          <p:cNvPr id="3" name="Content Placeholder 2"/>
          <p:cNvSpPr>
            <a:spLocks noGrp="1"/>
          </p:cNvSpPr>
          <p:nvPr>
            <p:ph idx="1"/>
          </p:nvPr>
        </p:nvSpPr>
        <p:spPr/>
        <p:txBody>
          <a:bodyPr>
            <a:normAutofit fontScale="92500" lnSpcReduction="10000"/>
          </a:bodyPr>
          <a:lstStyle/>
          <a:p>
            <a:r>
              <a:rPr lang="en-GB" dirty="0"/>
              <a:t>Metal-Tech (Israel) company invested in </a:t>
            </a:r>
            <a:r>
              <a:rPr lang="en-GB" dirty="0" err="1"/>
              <a:t>moybdenum</a:t>
            </a:r>
            <a:r>
              <a:rPr lang="en-GB" dirty="0"/>
              <a:t> </a:t>
            </a:r>
            <a:r>
              <a:rPr lang="en-GB" dirty="0" smtClean="0"/>
              <a:t>mining in joint-venture; </a:t>
            </a:r>
            <a:endParaRPr lang="en-GB" dirty="0"/>
          </a:p>
          <a:p>
            <a:pPr marL="342900" lvl="1">
              <a:buClr>
                <a:schemeClr val="accent1"/>
              </a:buClr>
            </a:pPr>
            <a:r>
              <a:rPr lang="en-GB" b="1" dirty="0"/>
              <a:t>Market entry: </a:t>
            </a:r>
            <a:r>
              <a:rPr lang="en-GB" dirty="0"/>
              <a:t>received two government </a:t>
            </a:r>
            <a:r>
              <a:rPr lang="en-GB" dirty="0" smtClean="0"/>
              <a:t>resolutions approving JV  </a:t>
            </a:r>
            <a:r>
              <a:rPr lang="en-GB" dirty="0"/>
              <a:t>in 2000</a:t>
            </a:r>
          </a:p>
          <a:p>
            <a:pPr marL="342900" lvl="1">
              <a:buClr>
                <a:schemeClr val="accent1"/>
              </a:buClr>
            </a:pPr>
            <a:r>
              <a:rPr lang="en-GB" dirty="0" smtClean="0"/>
              <a:t>Hired  </a:t>
            </a:r>
            <a:r>
              <a:rPr lang="en-GB" dirty="0"/>
              <a:t>three ‘consultants’, including  brother of then prime minister </a:t>
            </a:r>
            <a:r>
              <a:rPr lang="en-GB" dirty="0" err="1"/>
              <a:t>Utkur</a:t>
            </a:r>
            <a:r>
              <a:rPr lang="en-GB" dirty="0"/>
              <a:t> Sultanov. </a:t>
            </a:r>
          </a:p>
          <a:p>
            <a:pPr lvl="0"/>
            <a:r>
              <a:rPr lang="en-GB" b="1" dirty="0" smtClean="0"/>
              <a:t>Market maintenance: </a:t>
            </a:r>
          </a:p>
          <a:p>
            <a:pPr lvl="1"/>
            <a:r>
              <a:rPr lang="en-GB" dirty="0" smtClean="0"/>
              <a:t>at </a:t>
            </a:r>
            <a:r>
              <a:rPr lang="en-GB" dirty="0"/>
              <a:t>least two of the consultants had strong ties to serving government </a:t>
            </a:r>
            <a:r>
              <a:rPr lang="en-GB" dirty="0" smtClean="0"/>
              <a:t>officials; internal documents say they were chosen </a:t>
            </a:r>
            <a:r>
              <a:rPr lang="en-GB" dirty="0"/>
              <a:t>to ‘facilitate closing red tapes’ [sic] in the country. </a:t>
            </a:r>
            <a:endParaRPr lang="en-GB" b="1" dirty="0"/>
          </a:p>
          <a:p>
            <a:pPr lvl="1"/>
            <a:r>
              <a:rPr lang="en-GB" dirty="0" smtClean="0"/>
              <a:t>Made </a:t>
            </a:r>
            <a:r>
              <a:rPr lang="en-GB" dirty="0"/>
              <a:t>payments totalling more than US$ 4m</a:t>
            </a:r>
            <a:r>
              <a:rPr lang="en-GB" dirty="0" smtClean="0"/>
              <a:t>. </a:t>
            </a:r>
            <a:r>
              <a:rPr lang="en-GB" dirty="0" smtClean="0"/>
              <a:t>into offshore accounts</a:t>
            </a:r>
            <a:r>
              <a:rPr lang="en-GB" dirty="0" smtClean="0"/>
              <a:t>, </a:t>
            </a:r>
            <a:r>
              <a:rPr lang="en-GB" dirty="0"/>
              <a:t>an amount that  “exceeded [Metal-Tech’s] initial cash contribution to the venture and amounted to nearly 20% of the entire project cost”.   </a:t>
            </a:r>
            <a:endParaRPr lang="en-GB" dirty="0" smtClean="0"/>
          </a:p>
          <a:p>
            <a:r>
              <a:rPr lang="en-GB" dirty="0" smtClean="0"/>
              <a:t>Sultanov </a:t>
            </a:r>
            <a:r>
              <a:rPr lang="en-GB" dirty="0"/>
              <a:t>lost government position (Deputy PM) in </a:t>
            </a:r>
            <a:r>
              <a:rPr lang="en-GB" dirty="0" smtClean="0"/>
              <a:t>April </a:t>
            </a:r>
            <a:r>
              <a:rPr lang="en-GB" dirty="0" smtClean="0"/>
              <a:t>2006</a:t>
            </a:r>
            <a:r>
              <a:rPr lang="en-GB" dirty="0"/>
              <a:t>; subsequently Metal-Tech faced harassment and bankruptcy</a:t>
            </a:r>
          </a:p>
          <a:p>
            <a:endParaRPr lang="en-GB" dirty="0"/>
          </a:p>
        </p:txBody>
      </p:sp>
    </p:spTree>
    <p:extLst>
      <p:ext uri="{BB962C8B-B14F-4D97-AF65-F5344CB8AC3E}">
        <p14:creationId xmlns:p14="http://schemas.microsoft.com/office/powerpoint/2010/main" val="10487902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476672"/>
            <a:ext cx="7772400" cy="1470025"/>
          </a:xfrm>
        </p:spPr>
        <p:txBody>
          <a:bodyPr/>
          <a:lstStyle/>
          <a:p>
            <a:r>
              <a:rPr lang="en-GB" sz="3600" dirty="0" smtClean="0"/>
              <a:t>Arbitration </a:t>
            </a:r>
            <a:r>
              <a:rPr lang="en-GB" sz="3600" dirty="0"/>
              <a:t>Cases at International Centre for Settlement of Investment Disputes (ICSID) </a:t>
            </a:r>
          </a:p>
        </p:txBody>
      </p:sp>
      <p:sp>
        <p:nvSpPr>
          <p:cNvPr id="3" name="Subtitle 2"/>
          <p:cNvSpPr>
            <a:spLocks noGrp="1"/>
          </p:cNvSpPr>
          <p:nvPr>
            <p:ph type="subTitle" idx="1"/>
          </p:nvPr>
        </p:nvSpPr>
        <p:spPr/>
        <p:txBody>
          <a:bodyPr/>
          <a:lstStyle/>
          <a:p>
            <a:endParaRPr lang="en-GB"/>
          </a:p>
        </p:txBody>
      </p:sp>
      <p:sp>
        <p:nvSpPr>
          <p:cNvPr id="4" name="Rectangle 3"/>
          <p:cNvSpPr/>
          <p:nvPr/>
        </p:nvSpPr>
        <p:spPr>
          <a:xfrm>
            <a:off x="2286000" y="3105835"/>
            <a:ext cx="4572000" cy="646331"/>
          </a:xfrm>
          <a:prstGeom prst="rect">
            <a:avLst/>
          </a:prstGeom>
        </p:spPr>
        <p:txBody>
          <a:bodyPr>
            <a:spAutoFit/>
          </a:bodyPr>
          <a:lstStyle/>
          <a:p>
            <a:endParaRPr lang="en-GB" dirty="0"/>
          </a:p>
          <a:p>
            <a:r>
              <a:rPr lang="en-GB" dirty="0"/>
              <a:t>(ICSID Case No. ARB/13/9) 	</a:t>
            </a: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2749" t="41544" r="24232" b="15437"/>
          <a:stretch/>
        </p:blipFill>
        <p:spPr bwMode="auto">
          <a:xfrm>
            <a:off x="467544" y="2060848"/>
            <a:ext cx="7684592" cy="4320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420534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Detention and prosecution of employees</a:t>
            </a:r>
            <a:endParaRPr lang="en-GB" dirty="0"/>
          </a:p>
        </p:txBody>
      </p:sp>
      <p:sp>
        <p:nvSpPr>
          <p:cNvPr id="3" name="Content Placeholder 2"/>
          <p:cNvSpPr>
            <a:spLocks noGrp="1"/>
          </p:cNvSpPr>
          <p:nvPr>
            <p:ph idx="1"/>
          </p:nvPr>
        </p:nvSpPr>
        <p:spPr/>
        <p:txBody>
          <a:bodyPr>
            <a:normAutofit fontScale="77500" lnSpcReduction="20000"/>
          </a:bodyPr>
          <a:lstStyle/>
          <a:p>
            <a:pPr lvl="0"/>
            <a:r>
              <a:rPr lang="en-GB" dirty="0"/>
              <a:t>Oxus Gold's chief metallurgist, </a:t>
            </a:r>
            <a:r>
              <a:rPr lang="en-GB" b="1" dirty="0"/>
              <a:t>Said Ashurov</a:t>
            </a:r>
            <a:r>
              <a:rPr lang="en-GB" dirty="0"/>
              <a:t>, was imprisoned on charges of espionage in 2011 and remained in prison in 2014. </a:t>
            </a:r>
            <a:r>
              <a:rPr lang="en-GB" dirty="0" smtClean="0"/>
              <a:t> Senior </a:t>
            </a:r>
            <a:r>
              <a:rPr lang="en-GB" dirty="0"/>
              <a:t>Oxus staff fled the country after the arrest, fearing for their safety. </a:t>
            </a:r>
          </a:p>
          <a:p>
            <a:r>
              <a:rPr lang="en-GB" dirty="0"/>
              <a:t> </a:t>
            </a:r>
          </a:p>
          <a:p>
            <a:pPr lvl="0"/>
            <a:r>
              <a:rPr lang="en-GB" dirty="0" smtClean="0"/>
              <a:t>2011  </a:t>
            </a:r>
            <a:r>
              <a:rPr lang="en-GB" dirty="0"/>
              <a:t>eight employees of the</a:t>
            </a:r>
            <a:r>
              <a:rPr lang="en-GB" b="1" dirty="0"/>
              <a:t> Turkuaz </a:t>
            </a:r>
            <a:r>
              <a:rPr lang="en-GB" dirty="0" smtClean="0"/>
              <a:t>retail group, </a:t>
            </a:r>
            <a:r>
              <a:rPr lang="en-GB" dirty="0"/>
              <a:t>including the director, were detained on charges of tax evasion. The director, Vahit Güneş, claimed that he was tortured while in detention. After over nine months in detention, they were released under an </a:t>
            </a:r>
            <a:r>
              <a:rPr lang="en-GB" dirty="0" smtClean="0"/>
              <a:t>“amnesty “ in </a:t>
            </a:r>
            <a:r>
              <a:rPr lang="en-GB" dirty="0"/>
              <a:t>February 2012.  </a:t>
            </a:r>
          </a:p>
          <a:p>
            <a:r>
              <a:rPr lang="en-GB" dirty="0"/>
              <a:t> </a:t>
            </a:r>
          </a:p>
          <a:p>
            <a:pPr lvl="0"/>
            <a:r>
              <a:rPr lang="en-GB" b="1" dirty="0"/>
              <a:t>Five  MTS managers </a:t>
            </a:r>
            <a:r>
              <a:rPr lang="en-GB" dirty="0"/>
              <a:t>were detained in July 2012, including Uzdonrobita General Director Radik Dautov, a  Russian citizen, who was released in August and left the country. The four others went on trial on 27 August 2014. </a:t>
            </a:r>
          </a:p>
          <a:p>
            <a:pPr lvl="0"/>
            <a:endParaRPr lang="en-GB" dirty="0" smtClean="0"/>
          </a:p>
          <a:p>
            <a:pPr lvl="0"/>
            <a:r>
              <a:rPr lang="en-GB" dirty="0" smtClean="0"/>
              <a:t>In </a:t>
            </a:r>
            <a:r>
              <a:rPr lang="en-GB" dirty="0"/>
              <a:t>January 2012 several </a:t>
            </a:r>
            <a:r>
              <a:rPr lang="en-GB" b="1" dirty="0"/>
              <a:t>BekabadCement</a:t>
            </a:r>
            <a:r>
              <a:rPr lang="en-GB" dirty="0"/>
              <a:t> employees, including  director general Sergey Nikitin, received long prison sentences and had their property and assets confiscated. </a:t>
            </a:r>
            <a:endParaRPr lang="en-GB" dirty="0" smtClean="0"/>
          </a:p>
          <a:p>
            <a:pPr lvl="0"/>
            <a:endParaRPr lang="en-GB" dirty="0"/>
          </a:p>
          <a:p>
            <a:pPr lvl="0"/>
            <a:r>
              <a:rPr lang="en-GB" b="1" dirty="0"/>
              <a:t>Bakhrom Salakhitdinov</a:t>
            </a:r>
            <a:r>
              <a:rPr lang="en-GB" dirty="0"/>
              <a:t>, </a:t>
            </a:r>
            <a:r>
              <a:rPr lang="en-GB" dirty="0" smtClean="0"/>
              <a:t>head </a:t>
            </a:r>
            <a:r>
              <a:rPr lang="en-GB" dirty="0"/>
              <a:t>of </a:t>
            </a:r>
            <a:r>
              <a:rPr lang="en-GB" b="1" dirty="0" smtClean="0"/>
              <a:t>Tethys </a:t>
            </a:r>
            <a:r>
              <a:rPr lang="en-GB" dirty="0" smtClean="0"/>
              <a:t>operations </a:t>
            </a:r>
            <a:r>
              <a:rPr lang="en-GB" dirty="0"/>
              <a:t>in Uzbekistan, </a:t>
            </a:r>
            <a:r>
              <a:rPr lang="en-GB" dirty="0" smtClean="0"/>
              <a:t>arrested in December 2013.</a:t>
            </a:r>
          </a:p>
          <a:p>
            <a:endParaRPr lang="en-GB" dirty="0"/>
          </a:p>
        </p:txBody>
      </p:sp>
    </p:spTree>
    <p:extLst>
      <p:ext uri="{BB962C8B-B14F-4D97-AF65-F5344CB8AC3E}">
        <p14:creationId xmlns:p14="http://schemas.microsoft.com/office/powerpoint/2010/main" val="342095186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TotalTime>
  <Words>1735</Words>
  <Application>Microsoft Office PowerPoint</Application>
  <PresentationFormat>On-screen Show (4:3)</PresentationFormat>
  <Paragraphs>163</Paragraphs>
  <Slides>19</Slides>
  <Notes>2</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Adjacency</vt:lpstr>
      <vt:lpstr>Corruption in Uzbekistan: Political Context and Institutional Practice  David Lewis</vt:lpstr>
      <vt:lpstr>Corruption as a Political System</vt:lpstr>
      <vt:lpstr>Corruption as an Institutional Challenge</vt:lpstr>
      <vt:lpstr>1. Foreign Investment</vt:lpstr>
      <vt:lpstr>PowerPoint Presentation</vt:lpstr>
      <vt:lpstr>Case-study: TeliaSonera</vt:lpstr>
      <vt:lpstr>Case-Study: Metal-Tech</vt:lpstr>
      <vt:lpstr>Arbitration Cases at International Centre for Settlement of Investment Disputes (ICSID) </vt:lpstr>
      <vt:lpstr>Detention and prosecution of employees</vt:lpstr>
      <vt:lpstr>2. State and public finance</vt:lpstr>
      <vt:lpstr>Kickbacks</vt:lpstr>
      <vt:lpstr>Tenders</vt:lpstr>
      <vt:lpstr>3. Customs and cross-border </vt:lpstr>
      <vt:lpstr>Currency exchange </vt:lpstr>
      <vt:lpstr>Onshore/Offshore</vt:lpstr>
      <vt:lpstr>Banking/Property</vt:lpstr>
      <vt:lpstr>Anti-Corruption Campaign</vt:lpstr>
      <vt:lpstr>PowerPoint Presentation</vt:lpstr>
      <vt:lpstr>Conclusions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Corruption in Uzbekistan: Political Context and Institutional Practice  David Lewis</dc:title>
  <dc:creator>User</dc:creator>
  <cp:lastModifiedBy>User</cp:lastModifiedBy>
  <cp:revision>5</cp:revision>
  <dcterms:created xsi:type="dcterms:W3CDTF">2014-11-26T10:58:15Z</dcterms:created>
  <dcterms:modified xsi:type="dcterms:W3CDTF">2014-11-26T11:47:03Z</dcterms:modified>
</cp:coreProperties>
</file>